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46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B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evron 1"/>
          <p:cNvSpPr/>
          <p:nvPr/>
        </p:nvSpPr>
        <p:spPr>
          <a:xfrm>
            <a:off x="45720" y="137160"/>
            <a:ext cx="822960" cy="914400"/>
          </a:xfrm>
          <a:prstGeom prst="chevron">
            <a:avLst/>
          </a:prstGeom>
          <a:solidFill>
            <a:srgbClr val="0A3366"/>
          </a:solidFill>
          <a:ln>
            <a:solidFill>
              <a:srgbClr val="0A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0698480" y="137160"/>
            <a:ext cx="1417320" cy="914400"/>
          </a:xfrm>
          <a:prstGeom prst="roundRect">
            <a:avLst/>
          </a:prstGeom>
          <a:solidFill>
            <a:srgbClr val="0A3366"/>
          </a:solidFill>
          <a:ln>
            <a:solidFill>
              <a:srgbClr val="0A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71505" y="45720"/>
            <a:ext cx="872706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2400" b="1">
                <a:solidFill>
                  <a:srgbClr val="0A336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درخت تصمیم برای انتخاب آزمون در صورت نقض فرض‌های آزمون t زوجی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93268" y="475488"/>
            <a:ext cx="4283544" cy="28469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250">
                <a:solidFill>
                  <a:srgbClr val="5A5A5A"/>
                </a:solidFill>
                <a:latin typeface="Times New Roman"/>
              </a:defRPr>
            </a:pPr>
            <a:r>
              <a:rPr>
                <a:cs typeface="B Zar" panose="00000400000000000000" pitchFamily="2" charset="-78"/>
              </a:rPr>
              <a:t>Paired Samples t-test: decision tree under assumption violations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0" y="1051560"/>
            <a:ext cx="12161520" cy="0"/>
          </a:xfrm>
          <a:prstGeom prst="line">
            <a:avLst/>
          </a:prstGeom>
          <a:ln w="16510">
            <a:solidFill>
              <a:srgbClr val="0A33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3794760" y="1143000"/>
            <a:ext cx="4572000" cy="411480"/>
          </a:xfrm>
          <a:prstGeom prst="roundRect">
            <a:avLst/>
          </a:prstGeom>
          <a:solidFill>
            <a:srgbClr val="0A3366"/>
          </a:solidFill>
          <a:ln w="19050">
            <a:solidFill>
              <a:srgbClr val="0A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500" b="1" i="0">
                <a:solidFill>
                  <a:srgbClr val="FFFFFF"/>
                </a:solidFill>
                <a:latin typeface="Arial"/>
              </a:defRPr>
            </a:pPr>
            <a:r>
              <a:rPr dirty="0" err="1">
                <a:cs typeface="B Zar" panose="00000400000000000000" pitchFamily="2" charset="-78"/>
              </a:rPr>
              <a:t>هدف</a:t>
            </a:r>
            <a:r>
              <a:rPr dirty="0">
                <a:cs typeface="B Zar" panose="00000400000000000000" pitchFamily="2" charset="-78"/>
              </a:rPr>
              <a:t>: </a:t>
            </a:r>
            <a:r>
              <a:rPr dirty="0" err="1">
                <a:cs typeface="B Zar" panose="00000400000000000000" pitchFamily="2" charset="-78"/>
              </a:rPr>
              <a:t>مقایسه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دو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اندازه‌گیری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وابسته</a:t>
            </a:r>
            <a:endParaRPr dirty="0">
              <a:cs typeface="B Zar" panose="00000400000000000000" pitchFamily="2" charset="-78"/>
            </a:endParaRPr>
          </a:p>
          <a:p>
            <a:pPr algn="ctr" rtl="1">
              <a:defRPr sz="1500" b="1" i="0">
                <a:solidFill>
                  <a:srgbClr val="FFFFFF"/>
                </a:solidFill>
                <a:latin typeface="Arial"/>
              </a:defRPr>
            </a:pPr>
            <a:r>
              <a:rPr dirty="0" err="1">
                <a:cs typeface="B Zar" panose="00000400000000000000" pitchFamily="2" charset="-78"/>
              </a:rPr>
              <a:t>قبل</a:t>
            </a:r>
            <a:r>
              <a:rPr dirty="0">
                <a:cs typeface="B Zar" panose="00000400000000000000" pitchFamily="2" charset="-78"/>
              </a:rPr>
              <a:t>–</a:t>
            </a:r>
            <a:r>
              <a:rPr dirty="0" err="1">
                <a:cs typeface="B Zar" panose="00000400000000000000" pitchFamily="2" charset="-78"/>
              </a:rPr>
              <a:t>بعد</a:t>
            </a:r>
            <a:r>
              <a:rPr dirty="0">
                <a:cs typeface="B Zar" panose="00000400000000000000" pitchFamily="2" charset="-78"/>
              </a:rPr>
              <a:t>، </a:t>
            </a:r>
            <a:r>
              <a:rPr dirty="0" err="1">
                <a:cs typeface="B Zar" panose="00000400000000000000" pitchFamily="2" charset="-78"/>
              </a:rPr>
              <a:t>دو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شرط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روی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یک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فرد</a:t>
            </a:r>
            <a:r>
              <a:rPr dirty="0">
                <a:cs typeface="B Zar" panose="00000400000000000000" pitchFamily="2" charset="-78"/>
              </a:rPr>
              <a:t>، </a:t>
            </a:r>
            <a:r>
              <a:rPr dirty="0" err="1">
                <a:cs typeface="B Zar" panose="00000400000000000000" pitchFamily="2" charset="-78"/>
              </a:rPr>
              <a:t>یا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زوج‌های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همتا</a:t>
            </a:r>
            <a:endParaRPr dirty="0">
              <a:cs typeface="B Zar" panose="00000400000000000000" pitchFamily="2" charset="-78"/>
            </a:endParaRPr>
          </a:p>
        </p:txBody>
      </p:sp>
      <p:cxnSp>
        <p:nvCxnSpPr>
          <p:cNvPr id="9" name="Connector 8"/>
          <p:cNvCxnSpPr/>
          <p:nvPr/>
        </p:nvCxnSpPr>
        <p:spPr>
          <a:xfrm>
            <a:off x="6080760" y="1554480"/>
            <a:ext cx="0" cy="292608"/>
          </a:xfrm>
          <a:prstGeom prst="line">
            <a:avLst/>
          </a:prstGeom>
          <a:ln w="25400">
            <a:solidFill>
              <a:srgbClr val="1739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2743200" y="1847088"/>
            <a:ext cx="6675120" cy="54864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1739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700" b="1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آیا جفت‌ها به‌درستی تعریف شده‌اند و هر زوج از زوج‌های دیگر مستقل است؟</a:t>
            </a:r>
          </a:p>
        </p:txBody>
      </p:sp>
      <p:cxnSp>
        <p:nvCxnSpPr>
          <p:cNvPr id="11" name="Connector 10"/>
          <p:cNvCxnSpPr/>
          <p:nvPr/>
        </p:nvCxnSpPr>
        <p:spPr>
          <a:xfrm flipH="1">
            <a:off x="1097280" y="2121408"/>
            <a:ext cx="1645920" cy="0"/>
          </a:xfrm>
          <a:prstGeom prst="line">
            <a:avLst/>
          </a:prstGeom>
          <a:ln w="25400">
            <a:solidFill>
              <a:srgbClr val="1739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>
            <a:off x="1097280" y="2121408"/>
            <a:ext cx="0" cy="621792"/>
          </a:xfrm>
          <a:prstGeom prst="line">
            <a:avLst/>
          </a:prstGeom>
          <a:ln w="25400">
            <a:solidFill>
              <a:srgbClr val="1739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975360" y="1865376"/>
            <a:ext cx="426720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400" b="1">
                <a:solidFill>
                  <a:srgbClr val="C62828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خیر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9418320" y="2121408"/>
            <a:ext cx="1371600" cy="0"/>
          </a:xfrm>
          <a:prstGeom prst="line">
            <a:avLst/>
          </a:prstGeom>
          <a:ln w="25400">
            <a:solidFill>
              <a:srgbClr val="1739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10789920" y="2121408"/>
            <a:ext cx="0" cy="576072"/>
          </a:xfrm>
          <a:prstGeom prst="line">
            <a:avLst/>
          </a:prstGeom>
          <a:ln w="25400">
            <a:solidFill>
              <a:srgbClr val="1739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661554" y="1865376"/>
            <a:ext cx="34817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400" b="1">
                <a:solidFill>
                  <a:srgbClr val="2E7D32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بله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11480" y="2743200"/>
            <a:ext cx="2560320" cy="438912"/>
          </a:xfrm>
          <a:prstGeom prst="roundRect">
            <a:avLst/>
          </a:prstGeom>
          <a:solidFill>
            <a:srgbClr val="C62828"/>
          </a:solidFill>
          <a:ln w="19050">
            <a:solidFill>
              <a:srgbClr val="C6282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700" b="1" i="0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آزمون t زوجی مناسب نیست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11480" y="3273552"/>
            <a:ext cx="2560320" cy="603504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C6282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300" b="0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اگر طرح شامل چند زمان/تکرار است:</a:t>
            </a:r>
          </a:p>
          <a:p>
            <a:pPr algn="ctr" rtl="1">
              <a:defRPr sz="1300" b="0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Repeated Measures یا Mixed Models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11480" y="3950208"/>
            <a:ext cx="2560320" cy="603504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E678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300" b="0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اگر جفت‌سازی نامعتبر یا ناقص است:</a:t>
            </a:r>
          </a:p>
          <a:p>
            <a:pPr algn="ctr" rtl="1">
              <a:defRPr sz="1300" b="0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بازنگری در طرح مطالعه یا مدل تحلیلی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7543800" y="2697480"/>
            <a:ext cx="2834640" cy="713232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1739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500" b="1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آیا تفاوت‌های زوجی  D = X₁ − X₂  به‌شدت</a:t>
            </a:r>
          </a:p>
          <a:p>
            <a:pPr algn="ctr" rtl="1">
              <a:defRPr sz="1500" b="1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غیرنرمال‌اند یا پرت شدید دارند؟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10378440" y="3063240"/>
            <a:ext cx="1143000" cy="0"/>
          </a:xfrm>
          <a:prstGeom prst="line">
            <a:avLst/>
          </a:prstGeom>
          <a:ln w="25400">
            <a:solidFill>
              <a:srgbClr val="1739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11521440" y="3063240"/>
            <a:ext cx="0" cy="685799"/>
          </a:xfrm>
          <a:prstGeom prst="line">
            <a:avLst/>
          </a:prstGeom>
          <a:ln w="25400">
            <a:solidFill>
              <a:srgbClr val="1739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1353800" y="2798064"/>
            <a:ext cx="426720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400" b="1">
                <a:solidFill>
                  <a:srgbClr val="2E7D32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خیر</a:t>
            </a:r>
          </a:p>
        </p:txBody>
      </p:sp>
      <p:cxnSp>
        <p:nvCxnSpPr>
          <p:cNvPr id="24" name="Connector 23"/>
          <p:cNvCxnSpPr/>
          <p:nvPr/>
        </p:nvCxnSpPr>
        <p:spPr>
          <a:xfrm flipH="1">
            <a:off x="6583680" y="3063240"/>
            <a:ext cx="960120" cy="0"/>
          </a:xfrm>
          <a:prstGeom prst="line">
            <a:avLst/>
          </a:prstGeom>
          <a:ln w="25400">
            <a:solidFill>
              <a:srgbClr val="1739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>
            <a:off x="6583680" y="3063240"/>
            <a:ext cx="0" cy="594360"/>
          </a:xfrm>
          <a:prstGeom prst="line">
            <a:avLst/>
          </a:prstGeom>
          <a:ln w="25400">
            <a:solidFill>
              <a:srgbClr val="1739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501034" y="2798064"/>
            <a:ext cx="34817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400" b="1">
                <a:solidFill>
                  <a:srgbClr val="C62828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بله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921240" y="3749039"/>
            <a:ext cx="1965960" cy="457200"/>
          </a:xfrm>
          <a:prstGeom prst="roundRect">
            <a:avLst/>
          </a:prstGeom>
          <a:solidFill>
            <a:srgbClr val="2E7D32"/>
          </a:solidFill>
          <a:ln w="19050">
            <a:solidFill>
              <a:srgbClr val="2E7D3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500" b="1" i="0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آزمون t زوجی قابل استفاده است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921240" y="4297680"/>
            <a:ext cx="1965960" cy="566928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2E7D3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250" b="0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در انحراف‌های خفیف، به‌ویژه در</a:t>
            </a:r>
          </a:p>
          <a:p>
            <a:pPr algn="ctr" rtl="1">
              <a:defRPr sz="1250" b="0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نمونه‌های متوسط و بزرگ، نسبتاً مقاوم است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175155" y="3744467"/>
            <a:ext cx="2651760" cy="59436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1739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550" b="1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آیا تعداد زوج‌ها بزرگ است؟</a:t>
            </a:r>
          </a:p>
          <a:p>
            <a:pPr algn="ctr" rtl="1">
              <a:defRPr sz="1550" b="1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(تقریباً n &gt; 30)</a:t>
            </a:r>
          </a:p>
        </p:txBody>
      </p:sp>
      <p:cxnSp>
        <p:nvCxnSpPr>
          <p:cNvPr id="30" name="Connector 29"/>
          <p:cNvCxnSpPr/>
          <p:nvPr/>
        </p:nvCxnSpPr>
        <p:spPr>
          <a:xfrm flipH="1">
            <a:off x="4206240" y="4023360"/>
            <a:ext cx="960120" cy="0"/>
          </a:xfrm>
          <a:prstGeom prst="line">
            <a:avLst/>
          </a:prstGeom>
          <a:ln w="25400">
            <a:solidFill>
              <a:srgbClr val="1739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/>
          <p:nvPr/>
        </p:nvCxnSpPr>
        <p:spPr>
          <a:xfrm>
            <a:off x="4206240" y="4023360"/>
            <a:ext cx="0" cy="548640"/>
          </a:xfrm>
          <a:prstGeom prst="line">
            <a:avLst/>
          </a:prstGeom>
          <a:ln w="25400">
            <a:solidFill>
              <a:srgbClr val="1739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084320" y="3767328"/>
            <a:ext cx="426720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400" b="1">
                <a:solidFill>
                  <a:srgbClr val="C62828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خیر</a:t>
            </a:r>
          </a:p>
        </p:txBody>
      </p:sp>
      <p:cxnSp>
        <p:nvCxnSpPr>
          <p:cNvPr id="33" name="Connector 32"/>
          <p:cNvCxnSpPr/>
          <p:nvPr/>
        </p:nvCxnSpPr>
        <p:spPr>
          <a:xfrm>
            <a:off x="7818120" y="4023360"/>
            <a:ext cx="868680" cy="0"/>
          </a:xfrm>
          <a:prstGeom prst="line">
            <a:avLst/>
          </a:prstGeom>
          <a:ln w="25400">
            <a:solidFill>
              <a:srgbClr val="1739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/>
          <p:nvPr/>
        </p:nvCxnSpPr>
        <p:spPr>
          <a:xfrm>
            <a:off x="8686800" y="4023360"/>
            <a:ext cx="0" cy="548640"/>
          </a:xfrm>
          <a:prstGeom prst="line">
            <a:avLst/>
          </a:prstGeom>
          <a:ln w="25400">
            <a:solidFill>
              <a:srgbClr val="1739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8604154" y="3767328"/>
            <a:ext cx="34817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400" b="1">
                <a:solidFill>
                  <a:srgbClr val="2E7D32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بله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635240" y="4242818"/>
            <a:ext cx="2240280" cy="877822"/>
          </a:xfrm>
          <a:prstGeom prst="roundRect">
            <a:avLst/>
          </a:prstGeom>
          <a:solidFill>
            <a:srgbClr val="1C8A9B"/>
          </a:solidFill>
          <a:ln w="19050">
            <a:solidFill>
              <a:srgbClr val="1C8A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500" b="1" i="0">
                <a:solidFill>
                  <a:srgbClr val="FFFFFF"/>
                </a:solidFill>
                <a:latin typeface="Arial"/>
              </a:defRPr>
            </a:pPr>
            <a:r>
              <a:rPr dirty="0">
                <a:cs typeface="B Zar" panose="00000400000000000000" pitchFamily="2" charset="-78"/>
              </a:rPr>
              <a:t>Paired t-test</a:t>
            </a:r>
          </a:p>
          <a:p>
            <a:pPr algn="ctr" rtl="1">
              <a:defRPr sz="1500" b="1" i="0">
                <a:solidFill>
                  <a:srgbClr val="FFFFFF"/>
                </a:solidFill>
                <a:latin typeface="Arial"/>
              </a:defRPr>
            </a:pPr>
            <a:r>
              <a:rPr dirty="0" err="1">
                <a:cs typeface="B Zar" panose="00000400000000000000" pitchFamily="2" charset="-78"/>
              </a:rPr>
              <a:t>یا</a:t>
            </a:r>
            <a:r>
              <a:rPr dirty="0">
                <a:cs typeface="B Zar" panose="00000400000000000000" pitchFamily="2" charset="-78"/>
              </a:rPr>
              <a:t> t-test + Bootstrap/Permutation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7635240" y="5193792"/>
            <a:ext cx="2240280" cy="512064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1C8A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220" b="0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به دلیل CLT؛ برای اطمینان بیشتر،</a:t>
            </a:r>
          </a:p>
          <a:p>
            <a:pPr algn="ctr" rtl="1">
              <a:defRPr sz="1220" b="0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فاصله اطمینان یا p-value بوت‌استرپ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3063240" y="4572000"/>
            <a:ext cx="2331720" cy="566928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1739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500" b="1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آیا توزیع تفاوت‌ها</a:t>
            </a:r>
          </a:p>
          <a:p>
            <a:pPr algn="ctr" rtl="1">
              <a:defRPr sz="1500" b="1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تقریباً متقارن است؟</a:t>
            </a:r>
          </a:p>
        </p:txBody>
      </p:sp>
      <p:cxnSp>
        <p:nvCxnSpPr>
          <p:cNvPr id="39" name="Connector 38"/>
          <p:cNvCxnSpPr/>
          <p:nvPr/>
        </p:nvCxnSpPr>
        <p:spPr>
          <a:xfrm flipH="1">
            <a:off x="2011680" y="4864608"/>
            <a:ext cx="1051560" cy="0"/>
          </a:xfrm>
          <a:prstGeom prst="line">
            <a:avLst/>
          </a:prstGeom>
          <a:ln w="25400">
            <a:solidFill>
              <a:srgbClr val="1739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/>
          <p:nvPr/>
        </p:nvCxnSpPr>
        <p:spPr>
          <a:xfrm>
            <a:off x="2011680" y="4864608"/>
            <a:ext cx="0" cy="576072"/>
          </a:xfrm>
          <a:prstGeom prst="line">
            <a:avLst/>
          </a:prstGeom>
          <a:ln w="25400">
            <a:solidFill>
              <a:srgbClr val="1739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889760" y="4599432"/>
            <a:ext cx="426720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400" b="1">
                <a:solidFill>
                  <a:srgbClr val="C62828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خیر</a:t>
            </a:r>
          </a:p>
        </p:txBody>
      </p:sp>
      <p:cxnSp>
        <p:nvCxnSpPr>
          <p:cNvPr id="42" name="Connector 41"/>
          <p:cNvCxnSpPr/>
          <p:nvPr/>
        </p:nvCxnSpPr>
        <p:spPr>
          <a:xfrm>
            <a:off x="5394960" y="4864608"/>
            <a:ext cx="960120" cy="0"/>
          </a:xfrm>
          <a:prstGeom prst="line">
            <a:avLst/>
          </a:prstGeom>
          <a:ln w="25400">
            <a:solidFill>
              <a:srgbClr val="1739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nector 42"/>
          <p:cNvCxnSpPr/>
          <p:nvPr/>
        </p:nvCxnSpPr>
        <p:spPr>
          <a:xfrm>
            <a:off x="6355080" y="4864608"/>
            <a:ext cx="0" cy="576072"/>
          </a:xfrm>
          <a:prstGeom prst="line">
            <a:avLst/>
          </a:prstGeom>
          <a:ln w="25400">
            <a:solidFill>
              <a:srgbClr val="1739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272434" y="4599432"/>
            <a:ext cx="34817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400" b="1">
                <a:solidFill>
                  <a:srgbClr val="2E7D32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بله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5372100" y="5257800"/>
            <a:ext cx="2148840" cy="530352"/>
          </a:xfrm>
          <a:prstGeom prst="roundRect">
            <a:avLst/>
          </a:prstGeom>
          <a:solidFill>
            <a:srgbClr val="21618C"/>
          </a:solidFill>
          <a:ln w="19050">
            <a:solidFill>
              <a:srgbClr val="2161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600" b="1" i="0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Wilcoxon Signed-Rank Test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5384409" y="5819803"/>
            <a:ext cx="2148840" cy="41148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2161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180" b="0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جایگزین ناپارامتریک اصلی؛ برای</a:t>
            </a:r>
          </a:p>
          <a:p>
            <a:pPr algn="ctr" rtl="1">
              <a:defRPr sz="1180" b="0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داده‌های ترتیبی نیز معمولاً مناسب‌تر است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960120" y="5160662"/>
            <a:ext cx="2148840" cy="530352"/>
          </a:xfrm>
          <a:prstGeom prst="roundRect">
            <a:avLst/>
          </a:prstGeom>
          <a:solidFill>
            <a:srgbClr val="6D288A"/>
          </a:solidFill>
          <a:ln w="19050">
            <a:solidFill>
              <a:srgbClr val="6D28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600" b="1" i="0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Sign Test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960120" y="5715234"/>
            <a:ext cx="2148840" cy="41148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6D28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180" b="0" i="0">
                <a:solidFill>
                  <a:srgbClr val="141414"/>
                </a:solidFill>
                <a:latin typeface="Arial"/>
              </a:defRPr>
            </a:pPr>
            <a:r>
              <a:rPr dirty="0" err="1">
                <a:cs typeface="B Zar" panose="00000400000000000000" pitchFamily="2" charset="-78"/>
              </a:rPr>
              <a:t>در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عدم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تقارن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شدید</a:t>
            </a:r>
            <a:r>
              <a:rPr dirty="0">
                <a:cs typeface="B Zar" panose="00000400000000000000" pitchFamily="2" charset="-78"/>
              </a:rPr>
              <a:t>، </a:t>
            </a:r>
            <a:r>
              <a:rPr dirty="0" err="1">
                <a:cs typeface="B Zar" panose="00000400000000000000" pitchFamily="2" charset="-78"/>
              </a:rPr>
              <a:t>پرت‌های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اثرگذار</a:t>
            </a:r>
            <a:r>
              <a:rPr dirty="0">
                <a:cs typeface="B Zar" panose="00000400000000000000" pitchFamily="2" charset="-78"/>
              </a:rPr>
              <a:t>،</a:t>
            </a:r>
          </a:p>
          <a:p>
            <a:pPr algn="ctr" rtl="1">
              <a:defRPr sz="1180" b="0" i="0">
                <a:solidFill>
                  <a:srgbClr val="141414"/>
                </a:solidFill>
                <a:latin typeface="Arial"/>
              </a:defRPr>
            </a:pPr>
            <a:r>
              <a:rPr dirty="0" err="1">
                <a:cs typeface="B Zar" panose="00000400000000000000" pitchFamily="2" charset="-78"/>
              </a:rPr>
              <a:t>یا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وقتی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فقط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جهت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تغییر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مهم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است</a:t>
            </a:r>
            <a:endParaRPr dirty="0">
              <a:cs typeface="B Zar" panose="00000400000000000000" pitchFamily="2" charset="-78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45720" y="6400800"/>
            <a:ext cx="1143000" cy="384048"/>
          </a:xfrm>
          <a:prstGeom prst="roundRect">
            <a:avLst/>
          </a:prstGeom>
          <a:solidFill>
            <a:srgbClr val="0A3366"/>
          </a:solidFill>
          <a:ln w="19050">
            <a:solidFill>
              <a:srgbClr val="0A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800" b="1" i="0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جمع‌بندی</a:t>
            </a:r>
          </a:p>
        </p:txBody>
      </p:sp>
      <p:cxnSp>
        <p:nvCxnSpPr>
          <p:cNvPr id="51" name="Connector 50"/>
          <p:cNvCxnSpPr/>
          <p:nvPr/>
        </p:nvCxnSpPr>
        <p:spPr>
          <a:xfrm>
            <a:off x="1325880" y="6400800"/>
            <a:ext cx="0" cy="393192"/>
          </a:xfrm>
          <a:prstGeom prst="line">
            <a:avLst/>
          </a:prstGeom>
          <a:ln w="12700">
            <a:solidFill>
              <a:srgbClr val="BEBEB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onnector 51"/>
          <p:cNvCxnSpPr/>
          <p:nvPr/>
        </p:nvCxnSpPr>
        <p:spPr>
          <a:xfrm>
            <a:off x="4572000" y="6400800"/>
            <a:ext cx="0" cy="393192"/>
          </a:xfrm>
          <a:prstGeom prst="line">
            <a:avLst/>
          </a:prstGeom>
          <a:ln w="12700">
            <a:solidFill>
              <a:srgbClr val="BEBEB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nector 52"/>
          <p:cNvCxnSpPr/>
          <p:nvPr/>
        </p:nvCxnSpPr>
        <p:spPr>
          <a:xfrm>
            <a:off x="8046720" y="6400800"/>
            <a:ext cx="0" cy="393192"/>
          </a:xfrm>
          <a:prstGeom prst="line">
            <a:avLst/>
          </a:prstGeom>
          <a:ln w="12700">
            <a:solidFill>
              <a:srgbClr val="BEBEB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Rounded Rectangle 53"/>
          <p:cNvSpPr/>
          <p:nvPr/>
        </p:nvSpPr>
        <p:spPr>
          <a:xfrm>
            <a:off x="1371600" y="6231283"/>
            <a:ext cx="3017520" cy="553565"/>
          </a:xfrm>
          <a:prstGeom prst="roundRect">
            <a:avLst/>
          </a:prstGeom>
          <a:noFill/>
          <a:ln w="19050">
            <a:solidFill>
              <a:srgbClr val="FAFBF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300" b="0" i="0">
                <a:solidFill>
                  <a:srgbClr val="141414"/>
                </a:solidFill>
                <a:latin typeface="Arial"/>
              </a:defRPr>
            </a:pPr>
            <a:r>
              <a:rPr dirty="0">
                <a:cs typeface="B Zar" panose="00000400000000000000" pitchFamily="2" charset="-78"/>
              </a:rPr>
              <a:t>1) </a:t>
            </a:r>
            <a:r>
              <a:rPr dirty="0" err="1">
                <a:cs typeface="B Zar" panose="00000400000000000000" pitchFamily="2" charset="-78"/>
              </a:rPr>
              <a:t>فرض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کلیدی</a:t>
            </a:r>
            <a:r>
              <a:rPr dirty="0">
                <a:cs typeface="B Zar" panose="00000400000000000000" pitchFamily="2" charset="-78"/>
              </a:rPr>
              <a:t>: </a:t>
            </a:r>
            <a:r>
              <a:rPr dirty="0" err="1">
                <a:cs typeface="B Zar" panose="00000400000000000000" pitchFamily="2" charset="-78"/>
              </a:rPr>
              <a:t>نرمال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بودن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تفاوت‌های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زوجی</a:t>
            </a:r>
            <a:r>
              <a:rPr dirty="0">
                <a:cs typeface="B Zar" panose="00000400000000000000" pitchFamily="2" charset="-78"/>
              </a:rPr>
              <a:t>، </a:t>
            </a:r>
            <a:r>
              <a:rPr dirty="0" err="1">
                <a:cs typeface="B Zar" panose="00000400000000000000" pitchFamily="2" charset="-78"/>
              </a:rPr>
              <a:t>نه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نمره‌های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خام</a:t>
            </a:r>
            <a:endParaRPr dirty="0">
              <a:cs typeface="B Zar" panose="00000400000000000000" pitchFamily="2" charset="-78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4617720" y="6281928"/>
            <a:ext cx="3246120" cy="502920"/>
          </a:xfrm>
          <a:prstGeom prst="roundRect">
            <a:avLst/>
          </a:prstGeom>
          <a:noFill/>
          <a:ln w="19050">
            <a:solidFill>
              <a:srgbClr val="FAFBF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300" b="0" i="0">
                <a:solidFill>
                  <a:srgbClr val="141414"/>
                </a:solidFill>
                <a:latin typeface="Arial"/>
              </a:defRPr>
            </a:pPr>
            <a:r>
              <a:rPr dirty="0">
                <a:cs typeface="B Zar" panose="00000400000000000000" pitchFamily="2" charset="-78"/>
              </a:rPr>
              <a:t>2) </a:t>
            </a:r>
            <a:r>
              <a:rPr dirty="0" err="1">
                <a:cs typeface="B Zar" panose="00000400000000000000" pitchFamily="2" charset="-78"/>
              </a:rPr>
              <a:t>عدم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نرمال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بودن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شدید</a:t>
            </a:r>
            <a:r>
              <a:rPr dirty="0">
                <a:cs typeface="B Zar" panose="00000400000000000000" pitchFamily="2" charset="-78"/>
              </a:rPr>
              <a:t> + </a:t>
            </a:r>
            <a:r>
              <a:rPr dirty="0" err="1">
                <a:cs typeface="B Zar" panose="00000400000000000000" pitchFamily="2" charset="-78"/>
              </a:rPr>
              <a:t>نمونه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کوچک</a:t>
            </a:r>
            <a:r>
              <a:rPr dirty="0">
                <a:cs typeface="B Zar" panose="00000400000000000000" pitchFamily="2" charset="-78"/>
              </a:rPr>
              <a:t> → Wilcoxon </a:t>
            </a:r>
            <a:r>
              <a:rPr dirty="0" err="1">
                <a:cs typeface="B Zar" panose="00000400000000000000" pitchFamily="2" charset="-78"/>
              </a:rPr>
              <a:t>یا</a:t>
            </a:r>
            <a:r>
              <a:rPr dirty="0">
                <a:cs typeface="B Zar" panose="00000400000000000000" pitchFamily="2" charset="-78"/>
              </a:rPr>
              <a:t> Sign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8092440" y="6327648"/>
            <a:ext cx="3977639" cy="457200"/>
          </a:xfrm>
          <a:prstGeom prst="roundRect">
            <a:avLst/>
          </a:prstGeom>
          <a:noFill/>
          <a:ln w="19050">
            <a:solidFill>
              <a:srgbClr val="FAFBF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 rtl="1">
              <a:defRPr sz="1300" b="0" i="0">
                <a:solidFill>
                  <a:srgbClr val="141414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3) همسانی واریانس در آزمون زوجی فرض محوری نیست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B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evron 1"/>
          <p:cNvSpPr/>
          <p:nvPr/>
        </p:nvSpPr>
        <p:spPr>
          <a:xfrm>
            <a:off x="45720" y="137160"/>
            <a:ext cx="822960" cy="914400"/>
          </a:xfrm>
          <a:prstGeom prst="chevron">
            <a:avLst/>
          </a:prstGeom>
          <a:solidFill>
            <a:srgbClr val="0A3366"/>
          </a:solidFill>
          <a:ln>
            <a:solidFill>
              <a:srgbClr val="0A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900" b="1">
              <a:solidFill>
                <a:schemeClr val="tx2">
                  <a:lumMod val="60000"/>
                  <a:lumOff val="40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0698480" y="137160"/>
            <a:ext cx="1417320" cy="914400"/>
          </a:xfrm>
          <a:prstGeom prst="roundRect">
            <a:avLst/>
          </a:prstGeom>
          <a:solidFill>
            <a:srgbClr val="0A3366"/>
          </a:solidFill>
          <a:ln>
            <a:solidFill>
              <a:srgbClr val="0A33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900" b="1">
              <a:solidFill>
                <a:schemeClr val="tx2">
                  <a:lumMod val="60000"/>
                  <a:lumOff val="40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27392" y="45720"/>
            <a:ext cx="2015295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400" b="1">
                <a:solidFill>
                  <a:srgbClr val="0A3366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ملاحظات روش‌شناختی و اصلاحات پیشنهادی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68695" y="475488"/>
            <a:ext cx="2332690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50">
                <a:solidFill>
                  <a:srgbClr val="5A5A5A"/>
                </a:solidFill>
                <a:latin typeface="Times New Roman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Paired Samples t-test: methodological notes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0" y="1051560"/>
            <a:ext cx="12161520" cy="0"/>
          </a:xfrm>
          <a:prstGeom prst="line">
            <a:avLst/>
          </a:prstGeom>
          <a:ln w="16510">
            <a:solidFill>
              <a:srgbClr val="0A33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502920" y="1325880"/>
            <a:ext cx="11155680" cy="288036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1739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900" b="1">
              <a:solidFill>
                <a:schemeClr val="tx2">
                  <a:lumMod val="60000"/>
                  <a:lumOff val="40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3400" y="1310406"/>
            <a:ext cx="1828800" cy="384048"/>
          </a:xfrm>
          <a:prstGeom prst="rect">
            <a:avLst/>
          </a:prstGeom>
          <a:solidFill>
            <a:srgbClr val="0A3366"/>
          </a:solidFill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600" b="1" i="0">
                <a:solidFill>
                  <a:srgbClr val="FFFFFF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توضیح علمی</a:t>
            </a:r>
          </a:p>
        </p:txBody>
      </p:sp>
      <p:sp>
        <p:nvSpPr>
          <p:cNvPr id="10" name="Rectangle 9"/>
          <p:cNvSpPr/>
          <p:nvPr/>
        </p:nvSpPr>
        <p:spPr>
          <a:xfrm>
            <a:off x="2331720" y="1325880"/>
            <a:ext cx="2743200" cy="384048"/>
          </a:xfrm>
          <a:prstGeom prst="rect">
            <a:avLst/>
          </a:prstGeom>
          <a:solidFill>
            <a:srgbClr val="0A3366"/>
          </a:solidFill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600" b="1" i="0">
                <a:solidFill>
                  <a:srgbClr val="FFFFFF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توصیه تکمیلی / جایگزین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074920" y="1325880"/>
            <a:ext cx="2834640" cy="384048"/>
          </a:xfrm>
          <a:prstGeom prst="rect">
            <a:avLst/>
          </a:prstGeom>
          <a:solidFill>
            <a:srgbClr val="0A3366"/>
          </a:solidFill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600" b="1" i="0">
                <a:solidFill>
                  <a:srgbClr val="FFFFFF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توصیه اصلی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909560" y="1325880"/>
            <a:ext cx="3749039" cy="384048"/>
          </a:xfrm>
          <a:prstGeom prst="rect">
            <a:avLst/>
          </a:prstGeom>
          <a:solidFill>
            <a:srgbClr val="0A3366"/>
          </a:solidFill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600" b="1" i="0">
                <a:solidFill>
                  <a:srgbClr val="FFFFFF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وضعیت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709928"/>
            <a:ext cx="1828800" cy="499262"/>
          </a:xfrm>
          <a:prstGeom prst="rect">
            <a:avLst/>
          </a:prstGeom>
          <a:solidFill>
            <a:srgbClr val="F7F9FC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در انحراف‌های خفیف تا متوسط، CLT</a:t>
            </a:r>
          </a:p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در نمونه‌های بزرگ کمک‌کننده است.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331720" y="1709928"/>
            <a:ext cx="2743200" cy="499262"/>
          </a:xfrm>
          <a:prstGeom prst="rect">
            <a:avLst/>
          </a:prstGeom>
          <a:solidFill>
            <a:srgbClr val="F7F9FC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در صورت نگرانی از توزیع،</a:t>
            </a:r>
          </a:p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Bootstrap/Permutation مفید است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74920" y="1709928"/>
            <a:ext cx="2834640" cy="499262"/>
          </a:xfrm>
          <a:prstGeom prst="rect">
            <a:avLst/>
          </a:prstGeom>
          <a:solidFill>
            <a:srgbClr val="F7F9FC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Paired t-test معمولی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909560" y="1709928"/>
            <a:ext cx="3749039" cy="499262"/>
          </a:xfrm>
          <a:prstGeom prst="rect">
            <a:avLst/>
          </a:prstGeom>
          <a:solidFill>
            <a:srgbClr val="F7F9FC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نمونه بزرگ (n زوج &gt; 30)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2920" y="2209190"/>
            <a:ext cx="1828800" cy="499262"/>
          </a:xfrm>
          <a:prstGeom prst="rect">
            <a:avLst/>
          </a:prstGeom>
          <a:solidFill>
            <a:srgbClr val="FFFFFF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اگر تفاوت‌ها تقریباً متقارن باشند،</a:t>
            </a:r>
          </a:p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ویلکاکسون گزینه مناسب‌تری است.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331720" y="2209190"/>
            <a:ext cx="2743200" cy="499262"/>
          </a:xfrm>
          <a:prstGeom prst="rect">
            <a:avLst/>
          </a:prstGeom>
          <a:solidFill>
            <a:srgbClr val="FFFFFF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در داده‌های ترتیبی نیز</a:t>
            </a:r>
          </a:p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معمولاً همین انتخاب ترجیحی است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074920" y="2209190"/>
            <a:ext cx="2834640" cy="499262"/>
          </a:xfrm>
          <a:prstGeom prst="rect">
            <a:avLst/>
          </a:prstGeom>
          <a:solidFill>
            <a:srgbClr val="FFFFFF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Wilcoxon Signed-Rank Test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909560" y="2209190"/>
            <a:ext cx="3749039" cy="499262"/>
          </a:xfrm>
          <a:prstGeom prst="rect">
            <a:avLst/>
          </a:prstGeom>
          <a:solidFill>
            <a:srgbClr val="FFFFFF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نمونه کوچک + عدم نرمال بودن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02920" y="2708452"/>
            <a:ext cx="1828800" cy="499262"/>
          </a:xfrm>
          <a:prstGeom prst="rect">
            <a:avLst/>
          </a:prstGeom>
          <a:solidFill>
            <a:srgbClr val="F7F9FC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اگر عدم تقارن شدید یا پرت‌های اثرگذار</a:t>
            </a:r>
          </a:p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وجود داشته باشد، ویلکاکسون هم ممکن است آسیب ببیند.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331720" y="2708452"/>
            <a:ext cx="2743200" cy="499262"/>
          </a:xfrm>
          <a:prstGeom prst="rect">
            <a:avLst/>
          </a:prstGeom>
          <a:solidFill>
            <a:srgbClr val="F7F9FC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Sign Test (قدرت کمتر ولی</a:t>
            </a:r>
          </a:p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مفروضه‌های ضعیف‌تر)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074920" y="2708452"/>
            <a:ext cx="2834640" cy="499262"/>
          </a:xfrm>
          <a:prstGeom prst="rect">
            <a:avLst/>
          </a:prstGeom>
          <a:solidFill>
            <a:srgbClr val="F7F9FC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Wilcoxon Signed-Rank یا Sign Test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909560" y="2708452"/>
            <a:ext cx="3749039" cy="499262"/>
          </a:xfrm>
          <a:prstGeom prst="rect">
            <a:avLst/>
          </a:prstGeom>
          <a:solidFill>
            <a:srgbClr val="F7F9FC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وجود outlier شدید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02920" y="3207715"/>
            <a:ext cx="1828800" cy="499262"/>
          </a:xfrm>
          <a:prstGeom prst="rect">
            <a:avLst/>
          </a:prstGeom>
          <a:solidFill>
            <a:srgbClr val="FFFFFF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برای استحکام استنباط، علاوه بر آزمون</a:t>
            </a:r>
          </a:p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می‌توان از CI بوت‌استرپ استفاده کرد.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331720" y="3207715"/>
            <a:ext cx="2743200" cy="499262"/>
          </a:xfrm>
          <a:prstGeom prst="rect">
            <a:avLst/>
          </a:prstGeom>
          <a:solidFill>
            <a:srgbClr val="FFFFFF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Bootstrap/Permutation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074920" y="3207715"/>
            <a:ext cx="2834640" cy="499262"/>
          </a:xfrm>
          <a:prstGeom prst="rect">
            <a:avLst/>
          </a:prstGeom>
          <a:solidFill>
            <a:srgbClr val="FFFFFF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Wilcoxon Signed-Rank + Bootstrap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909560" y="3207715"/>
            <a:ext cx="3749039" cy="499262"/>
          </a:xfrm>
          <a:prstGeom prst="rect">
            <a:avLst/>
          </a:prstGeom>
          <a:solidFill>
            <a:srgbClr val="FFFFFF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هر دو مشکل با هم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02920" y="3706977"/>
            <a:ext cx="1828800" cy="499262"/>
          </a:xfrm>
          <a:prstGeom prst="rect">
            <a:avLst/>
          </a:prstGeom>
          <a:solidFill>
            <a:srgbClr val="F7F9FC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در paired t-test، همسانی واریانس بین</a:t>
            </a:r>
          </a:p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دو زمان/دو شرط فرض محوری نیست.</a:t>
            </a:r>
          </a:p>
        </p:txBody>
      </p:sp>
      <p:sp>
        <p:nvSpPr>
          <p:cNvPr id="30" name="Rectangle 29"/>
          <p:cNvSpPr/>
          <p:nvPr/>
        </p:nvSpPr>
        <p:spPr>
          <a:xfrm>
            <a:off x="2331720" y="3706977"/>
            <a:ext cx="2743200" cy="499262"/>
          </a:xfrm>
          <a:prstGeom prst="rect">
            <a:avLst/>
          </a:prstGeom>
          <a:solidFill>
            <a:srgbClr val="F7F9FC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تمرکز بر D = Before − After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074920" y="3706977"/>
            <a:ext cx="2834640" cy="499262"/>
          </a:xfrm>
          <a:prstGeom prst="rect">
            <a:avLst/>
          </a:prstGeom>
          <a:solidFill>
            <a:srgbClr val="F7F9FC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بررسی توزیع تفاوت‌ها</a:t>
            </a:r>
          </a:p>
        </p:txBody>
      </p:sp>
      <p:sp>
        <p:nvSpPr>
          <p:cNvPr id="32" name="Rectangle 31"/>
          <p:cNvSpPr/>
          <p:nvPr/>
        </p:nvSpPr>
        <p:spPr>
          <a:xfrm>
            <a:off x="7909560" y="3706977"/>
            <a:ext cx="3749039" cy="499262"/>
          </a:xfrm>
          <a:prstGeom prst="rect">
            <a:avLst/>
          </a:prstGeom>
          <a:solidFill>
            <a:srgbClr val="F7F9FC"/>
          </a:solidFill>
          <a:ln w="19050">
            <a:solidFill>
              <a:srgbClr val="D2DCE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320" b="0" i="0">
                <a:solidFill>
                  <a:srgbClr val="141414"/>
                </a:solidFill>
                <a:latin typeface="Arial"/>
              </a:defRPr>
            </a:pPr>
            <a:r>
              <a:rPr sz="900" b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نکته مفهومی اصلی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502920" y="4434840"/>
            <a:ext cx="10378440" cy="132588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1C8A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200" b="0" i="0">
                <a:solidFill>
                  <a:srgbClr val="141414"/>
                </a:solidFill>
                <a:latin typeface="Arial"/>
              </a:defRPr>
            </a:pPr>
            <a:endParaRPr sz="900" b="1">
              <a:solidFill>
                <a:schemeClr val="tx2">
                  <a:lumMod val="60000"/>
                  <a:lumOff val="40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0972800" y="4800599"/>
            <a:ext cx="1234440" cy="365760"/>
          </a:xfrm>
          <a:prstGeom prst="roundRect">
            <a:avLst/>
          </a:prstGeom>
          <a:solidFill>
            <a:srgbClr val="1C8A9B"/>
          </a:solidFill>
          <a:ln w="19050">
            <a:solidFill>
              <a:srgbClr val="1C8A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54864" rIns="54864" bIns="54864" rtlCol="0" anchor="ctr">
            <a:noAutofit/>
          </a:bodyPr>
          <a:lstStyle/>
          <a:p>
            <a:pPr algn="ctr">
              <a:defRPr sz="1600" b="1" i="0">
                <a:solidFill>
                  <a:srgbClr val="FFFFFF"/>
                </a:solidFill>
                <a:latin typeface="Arial"/>
              </a:defRPr>
            </a:pP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نکات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کلیدی</a:t>
            </a:r>
            <a:endParaRPr sz="900" b="1" dirty="0">
              <a:solidFill>
                <a:schemeClr val="tx2">
                  <a:lumMod val="60000"/>
                  <a:lumOff val="40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06792" y="4586135"/>
            <a:ext cx="5365571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1">
              <a:defRPr sz="1260">
                <a:solidFill>
                  <a:srgbClr val="141414"/>
                </a:solidFill>
                <a:latin typeface="Arial"/>
              </a:defRPr>
            </a:pP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•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در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آزمون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t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زوجی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،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نرمال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بودن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باید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روی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تفاوت‌های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زوجی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 Dᵢ = Xᵢ₁ − Xᵢ₂ 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بررسی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شود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،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نه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روی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هر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متغیر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به‌طور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جداگانه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543382" y="4873752"/>
            <a:ext cx="4429418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260">
                <a:solidFill>
                  <a:srgbClr val="141414"/>
                </a:solidFill>
                <a:latin typeface="Arial"/>
              </a:defRPr>
            </a:pP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•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استقلال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باید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بین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زوج‌ها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برقرار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باشد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؛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وابستگی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بین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دو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مشاهدهٔ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هر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زوج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بخشی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از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طراحی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مطالعه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است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334156" y="5129783"/>
            <a:ext cx="4592924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rtl="1">
              <a:defRPr sz="1260">
                <a:solidFill>
                  <a:srgbClr val="141414"/>
                </a:solidFill>
                <a:latin typeface="Arial"/>
              </a:defRPr>
            </a:pP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•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اگر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داده‌ها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لیکرتی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/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رتبه‌ای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باشند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، Wilcoxon Signed-Rank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معمولاً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مناسب‌تر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از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آزمون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t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زوجی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است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832909" y="5443867"/>
            <a:ext cx="6048451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rtl="1">
              <a:defRPr sz="1260">
                <a:solidFill>
                  <a:srgbClr val="141414"/>
                </a:solidFill>
                <a:latin typeface="Arial"/>
              </a:defRPr>
            </a:pP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•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پیش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از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آزمون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،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هیستوگرام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، Q-Q plot و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نقاط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پرتِ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تفاوت‌ها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را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بررسی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کنید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؛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در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صورت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لزوم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از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Bootstrap/Permutation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کمک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 </a:t>
            </a:r>
            <a:r>
              <a:rPr sz="900" b="1" dirty="0" err="1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بگیرید</a:t>
            </a:r>
            <a:r>
              <a:rPr sz="900" b="1" dirty="0">
                <a:solidFill>
                  <a:schemeClr val="tx2">
                    <a:lumMod val="60000"/>
                    <a:lumOff val="40000"/>
                  </a:schemeClr>
                </a:solidFill>
                <a:cs typeface="B Zar" panose="00000400000000000000" pitchFamily="2" charset="-78"/>
              </a:rPr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510</Words>
  <Application>Microsoft Office PowerPoint</Application>
  <PresentationFormat>Widescreen</PresentationFormat>
  <Paragraphs>80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B Zar</vt:lpstr>
      <vt:lpstr>Calibri</vt:lpstr>
      <vt:lpstr>Office Theme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CS</dc:creator>
  <cp:keywords/>
  <dc:description>generated using python-pptx</dc:description>
  <cp:lastModifiedBy>CS</cp:lastModifiedBy>
  <cp:revision>2</cp:revision>
  <dcterms:created xsi:type="dcterms:W3CDTF">2013-01-27T09:14:16Z</dcterms:created>
  <dcterms:modified xsi:type="dcterms:W3CDTF">2026-07-02T00:22:36Z</dcterms:modified>
  <cp:category/>
</cp:coreProperties>
</file>